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Average"/>
      <p:regular r:id="rId29"/>
    </p:embeddedFont>
    <p:embeddedFont>
      <p:font typeface="Oswald"/>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bold.fntdata"/><Relationship Id="rId30" Type="http://schemas.openxmlformats.org/officeDocument/2006/relationships/font" Target="fonts/Oswald-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da025bf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1da025bf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1ca9a8822e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1ca9a8822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1ca9a8822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1ca9a8822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fb544bc9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1fb544bc9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20072463b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20072463b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1fb544bc9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1fb544bc9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1da025bfac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1da025bfac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da025bfa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da025bfa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fb544bc98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1fb544bc98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1fb544bc98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1fb544bc98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1fb544bc98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1fb544bc98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1f978da75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1f978da75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1f978da75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1f978da75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1f978da75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1f978da75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1f978da75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1f978da75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ca9a8822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1ca9a8822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1da025bfa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1da025bfa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1ca9a8822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1ca9a8822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3.jp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4.jp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title"/>
          </p:nvPr>
        </p:nvSpPr>
        <p:spPr>
          <a:xfrm>
            <a:off x="4826225" y="609925"/>
            <a:ext cx="4179900" cy="34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GB" sz="3355">
                <a:highlight>
                  <a:schemeClr val="lt1"/>
                </a:highlight>
                <a:latin typeface="Arial"/>
                <a:ea typeface="Arial"/>
                <a:cs typeface="Arial"/>
                <a:sym typeface="Arial"/>
              </a:rPr>
              <a:t>Movilidad Sostenible: Claves del Plan de Movilidad Urbana en Barcelona</a:t>
            </a:r>
            <a:endParaRPr sz="6460">
              <a:highlight>
                <a:schemeClr val="lt1"/>
              </a:highlight>
            </a:endParaRPr>
          </a:p>
        </p:txBody>
      </p:sp>
      <p:sp>
        <p:nvSpPr>
          <p:cNvPr id="60" name="Google Shape;60;p13"/>
          <p:cNvSpPr txBox="1"/>
          <p:nvPr>
            <p:ph idx="1" type="body"/>
          </p:nvPr>
        </p:nvSpPr>
        <p:spPr>
          <a:xfrm>
            <a:off x="311700" y="4049550"/>
            <a:ext cx="8520600" cy="934200"/>
          </a:xfrm>
          <a:prstGeom prst="rect">
            <a:avLst/>
          </a:prstGeom>
        </p:spPr>
        <p:txBody>
          <a:bodyPr anchorCtr="0" anchor="ctr" bIns="91425" lIns="91425" spcFirstLastPara="1" rIns="91425" wrap="square" tIns="91425">
            <a:normAutofit/>
          </a:bodyPr>
          <a:lstStyle/>
          <a:p>
            <a:pPr indent="0" lvl="0" marL="914400" rtl="0" algn="r">
              <a:lnSpc>
                <a:spcPct val="100000"/>
              </a:lnSpc>
              <a:spcBef>
                <a:spcPts val="0"/>
              </a:spcBef>
              <a:spcAft>
                <a:spcPts val="0"/>
              </a:spcAft>
              <a:buNone/>
            </a:pPr>
            <a:r>
              <a:rPr lang="en-GB">
                <a:solidFill>
                  <a:schemeClr val="dk1"/>
                </a:solidFill>
              </a:rPr>
              <a:t>David</a:t>
            </a:r>
            <a:endParaRPr>
              <a:solidFill>
                <a:schemeClr val="dk1"/>
              </a:solidFill>
            </a:endParaRPr>
          </a:p>
          <a:p>
            <a:pPr indent="0" lvl="0" marL="914400" rtl="0" algn="r">
              <a:lnSpc>
                <a:spcPct val="100000"/>
              </a:lnSpc>
              <a:spcBef>
                <a:spcPts val="1200"/>
              </a:spcBef>
              <a:spcAft>
                <a:spcPts val="1200"/>
              </a:spcAft>
              <a:buNone/>
            </a:pPr>
            <a:r>
              <a:rPr lang="en-GB">
                <a:solidFill>
                  <a:schemeClr val="dk1"/>
                </a:solidFill>
              </a:rPr>
              <a:t>Jesús</a:t>
            </a:r>
            <a:endParaRPr>
              <a:solidFill>
                <a:schemeClr val="dk1"/>
              </a:solidFill>
            </a:endParaRPr>
          </a:p>
        </p:txBody>
      </p:sp>
      <p:pic>
        <p:nvPicPr>
          <p:cNvPr id="61" name="Google Shape;61;p13"/>
          <p:cNvPicPr preferRelativeResize="0"/>
          <p:nvPr/>
        </p:nvPicPr>
        <p:blipFill>
          <a:blip r:embed="rId3">
            <a:alphaModFix/>
          </a:blip>
          <a:stretch>
            <a:fillRect/>
          </a:stretch>
        </p:blipFill>
        <p:spPr>
          <a:xfrm>
            <a:off x="0" y="0"/>
            <a:ext cx="4572001"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20" name="Shape 120"/>
        <p:cNvGrpSpPr/>
        <p:nvPr/>
      </p:nvGrpSpPr>
      <p:grpSpPr>
        <a:xfrm>
          <a:off x="0" y="0"/>
          <a:ext cx="0" cy="0"/>
          <a:chOff x="0" y="0"/>
          <a:chExt cx="0" cy="0"/>
        </a:xfrm>
      </p:grpSpPr>
      <p:pic>
        <p:nvPicPr>
          <p:cNvPr id="121" name="Google Shape;121;p22"/>
          <p:cNvPicPr preferRelativeResize="0"/>
          <p:nvPr/>
        </p:nvPicPr>
        <p:blipFill>
          <a:blip r:embed="rId3">
            <a:alphaModFix/>
          </a:blip>
          <a:stretch>
            <a:fillRect/>
          </a:stretch>
        </p:blipFill>
        <p:spPr>
          <a:xfrm>
            <a:off x="4849188" y="4303600"/>
            <a:ext cx="1019175" cy="381000"/>
          </a:xfrm>
          <a:prstGeom prst="rect">
            <a:avLst/>
          </a:prstGeom>
          <a:noFill/>
          <a:ln>
            <a:noFill/>
          </a:ln>
        </p:spPr>
      </p:pic>
      <p:sp>
        <p:nvSpPr>
          <p:cNvPr id="122" name="Google Shape;122;p22"/>
          <p:cNvSpPr txBox="1"/>
          <p:nvPr>
            <p:ph idx="1" type="subTitle"/>
          </p:nvPr>
        </p:nvSpPr>
        <p:spPr>
          <a:xfrm>
            <a:off x="189300" y="4056850"/>
            <a:ext cx="4171500" cy="8745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0"/>
              </a:spcBef>
              <a:spcAft>
                <a:spcPts val="0"/>
              </a:spcAft>
              <a:buNone/>
            </a:pPr>
            <a:r>
              <a:rPr lang="en-GB"/>
              <a:t>Indica la accesibilidad a los servicios de salud, lo cual es un aspecto fundamental de una movilidad equitativa y segura.</a:t>
            </a:r>
            <a:endParaRPr/>
          </a:p>
        </p:txBody>
      </p:sp>
      <p:sp>
        <p:nvSpPr>
          <p:cNvPr id="123" name="Google Shape;123;p22"/>
          <p:cNvSpPr txBox="1"/>
          <p:nvPr>
            <p:ph idx="2" type="body"/>
          </p:nvPr>
        </p:nvSpPr>
        <p:spPr>
          <a:xfrm>
            <a:off x="4652525" y="4056850"/>
            <a:ext cx="4363200" cy="874500"/>
          </a:xfrm>
          <a:prstGeom prst="rect">
            <a:avLst/>
          </a:prstGeom>
        </p:spPr>
        <p:txBody>
          <a:bodyPr anchorCtr="0" anchor="ctr" bIns="91425" lIns="91425" spcFirstLastPara="1" rIns="91425" wrap="square" tIns="91425">
            <a:noAutofit/>
          </a:bodyPr>
          <a:lstStyle/>
          <a:p>
            <a:pPr indent="0" lvl="0" marL="0" rtl="0" algn="just">
              <a:lnSpc>
                <a:spcPct val="95000"/>
              </a:lnSpc>
              <a:spcBef>
                <a:spcPts val="0"/>
              </a:spcBef>
              <a:spcAft>
                <a:spcPts val="1200"/>
              </a:spcAft>
              <a:buSzPts val="444"/>
              <a:buNone/>
            </a:pPr>
            <a:r>
              <a:rPr lang="en-GB" sz="1787"/>
              <a:t>Promueve la movilidad activa (caminar, andar en bicicleta) y la salud general mediante espacios recreativos accesibles.</a:t>
            </a:r>
            <a:endParaRPr sz="2087">
              <a:solidFill>
                <a:schemeClr val="lt1"/>
              </a:solidFill>
            </a:endParaRPr>
          </a:p>
        </p:txBody>
      </p:sp>
      <p:pic>
        <p:nvPicPr>
          <p:cNvPr id="124" name="Google Shape;124;p22"/>
          <p:cNvPicPr preferRelativeResize="0"/>
          <p:nvPr/>
        </p:nvPicPr>
        <p:blipFill rotWithShape="1">
          <a:blip r:embed="rId4">
            <a:alphaModFix/>
          </a:blip>
          <a:srcRect b="0" l="23407" r="11930" t="4076"/>
          <a:stretch/>
        </p:blipFill>
        <p:spPr>
          <a:xfrm>
            <a:off x="4652525" y="152400"/>
            <a:ext cx="4363203" cy="3904449"/>
          </a:xfrm>
          <a:prstGeom prst="rect">
            <a:avLst/>
          </a:prstGeom>
          <a:noFill/>
          <a:ln>
            <a:noFill/>
          </a:ln>
        </p:spPr>
      </p:pic>
      <p:pic>
        <p:nvPicPr>
          <p:cNvPr id="125" name="Google Shape;125;p22"/>
          <p:cNvPicPr preferRelativeResize="0"/>
          <p:nvPr/>
        </p:nvPicPr>
        <p:blipFill>
          <a:blip r:embed="rId5">
            <a:alphaModFix/>
          </a:blip>
          <a:stretch>
            <a:fillRect/>
          </a:stretch>
        </p:blipFill>
        <p:spPr>
          <a:xfrm>
            <a:off x="235300" y="228600"/>
            <a:ext cx="4171500" cy="390906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29" name="Shape 129"/>
        <p:cNvGrpSpPr/>
        <p:nvPr/>
      </p:nvGrpSpPr>
      <p:grpSpPr>
        <a:xfrm>
          <a:off x="0" y="0"/>
          <a:ext cx="0" cy="0"/>
          <a:chOff x="0" y="0"/>
          <a:chExt cx="0" cy="0"/>
        </a:xfrm>
      </p:grpSpPr>
      <p:sp>
        <p:nvSpPr>
          <p:cNvPr id="130" name="Google Shape;130;p23"/>
          <p:cNvSpPr txBox="1"/>
          <p:nvPr>
            <p:ph type="ctrTitle"/>
          </p:nvPr>
        </p:nvSpPr>
        <p:spPr>
          <a:xfrm>
            <a:off x="671258" y="990800"/>
            <a:ext cx="7801500" cy="1730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GB" sz="3750">
                <a:highlight>
                  <a:schemeClr val="accent2"/>
                </a:highlight>
                <a:latin typeface="Arial"/>
                <a:ea typeface="Arial"/>
                <a:cs typeface="Arial"/>
                <a:sym typeface="Arial"/>
              </a:rPr>
              <a:t>Sostenibilidad</a:t>
            </a:r>
            <a:endParaRPr sz="7200">
              <a:highlight>
                <a:schemeClr val="accent2"/>
              </a:highlight>
            </a:endParaRPr>
          </a:p>
        </p:txBody>
      </p:sp>
      <p:sp>
        <p:nvSpPr>
          <p:cNvPr id="131" name="Google Shape;131;p2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852"/>
              <a:buNone/>
            </a:pPr>
            <a:r>
              <a:rPr lang="en-GB" sz="2027">
                <a:solidFill>
                  <a:schemeClr val="dk1"/>
                </a:solidFill>
              </a:rPr>
              <a:t>Fomentar modos de transporte sostenibles como caminar, andar en bicicleta y usar transporte público en lugar de vehículos privados es un objetivo clave.</a:t>
            </a:r>
            <a:endParaRPr sz="2027">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35" name="Shape 135"/>
        <p:cNvGrpSpPr/>
        <p:nvPr/>
      </p:nvGrpSpPr>
      <p:grpSpPr>
        <a:xfrm>
          <a:off x="0" y="0"/>
          <a:ext cx="0" cy="0"/>
          <a:chOff x="0" y="0"/>
          <a:chExt cx="0" cy="0"/>
        </a:xfrm>
      </p:grpSpPr>
      <p:pic>
        <p:nvPicPr>
          <p:cNvPr id="136" name="Google Shape;136;p24"/>
          <p:cNvPicPr preferRelativeResize="0"/>
          <p:nvPr/>
        </p:nvPicPr>
        <p:blipFill>
          <a:blip r:embed="rId3">
            <a:alphaModFix/>
          </a:blip>
          <a:stretch>
            <a:fillRect/>
          </a:stretch>
        </p:blipFill>
        <p:spPr>
          <a:xfrm>
            <a:off x="4750838" y="4303600"/>
            <a:ext cx="1019175" cy="381000"/>
          </a:xfrm>
          <a:prstGeom prst="rect">
            <a:avLst/>
          </a:prstGeom>
          <a:noFill/>
          <a:ln>
            <a:noFill/>
          </a:ln>
        </p:spPr>
      </p:pic>
      <p:sp>
        <p:nvSpPr>
          <p:cNvPr id="137" name="Google Shape;137;p24"/>
          <p:cNvSpPr txBox="1"/>
          <p:nvPr>
            <p:ph idx="1" type="subTitle"/>
          </p:nvPr>
        </p:nvSpPr>
        <p:spPr>
          <a:xfrm>
            <a:off x="189300" y="4056850"/>
            <a:ext cx="4171500" cy="874500"/>
          </a:xfrm>
          <a:prstGeom prst="rect">
            <a:avLst/>
          </a:prstGeom>
        </p:spPr>
        <p:txBody>
          <a:bodyPr anchorCtr="0" anchor="t" bIns="91425" lIns="91425" spcFirstLastPara="1" rIns="91425" wrap="square" tIns="91425">
            <a:normAutofit fontScale="62500" lnSpcReduction="20000"/>
          </a:bodyPr>
          <a:lstStyle/>
          <a:p>
            <a:pPr indent="0" lvl="0" marL="0" rtl="0" algn="just">
              <a:spcBef>
                <a:spcPts val="0"/>
              </a:spcBef>
              <a:spcAft>
                <a:spcPts val="0"/>
              </a:spcAft>
              <a:buNone/>
            </a:pPr>
            <a:r>
              <a:rPr lang="en-GB"/>
              <a:t>La cantidad de plazas de aparcamiento disponibles puede indicar la dependencia de los vehículos privados. La reducción de las plazas de aparcamiento puede fomentar el transporte público o la movilidad activa.</a:t>
            </a:r>
            <a:endParaRPr/>
          </a:p>
        </p:txBody>
      </p:sp>
      <p:sp>
        <p:nvSpPr>
          <p:cNvPr id="138" name="Google Shape;138;p24"/>
          <p:cNvSpPr txBox="1"/>
          <p:nvPr>
            <p:ph idx="2" type="body"/>
          </p:nvPr>
        </p:nvSpPr>
        <p:spPr>
          <a:xfrm>
            <a:off x="4652525" y="4056850"/>
            <a:ext cx="4363200" cy="874500"/>
          </a:xfrm>
          <a:prstGeom prst="rect">
            <a:avLst/>
          </a:prstGeom>
        </p:spPr>
        <p:txBody>
          <a:bodyPr anchorCtr="0" anchor="ctr" bIns="91425" lIns="91425" spcFirstLastPara="1" rIns="91425" wrap="square" tIns="91425">
            <a:noAutofit/>
          </a:bodyPr>
          <a:lstStyle/>
          <a:p>
            <a:pPr indent="0" lvl="0" marL="0" rtl="0" algn="just">
              <a:spcBef>
                <a:spcPts val="0"/>
              </a:spcBef>
              <a:spcAft>
                <a:spcPts val="1200"/>
              </a:spcAft>
              <a:buSzPts val="523"/>
              <a:buNone/>
            </a:pPr>
            <a:r>
              <a:rPr lang="en-GB" sz="1300"/>
              <a:t>Las áreas comerciales más densas pueden fomentar el caminar o el uso del transporte público si la accesibilidad se planifica de manera sostenible.</a:t>
            </a:r>
            <a:endParaRPr sz="1300">
              <a:solidFill>
                <a:schemeClr val="lt1"/>
              </a:solidFill>
            </a:endParaRPr>
          </a:p>
        </p:txBody>
      </p:sp>
      <p:pic>
        <p:nvPicPr>
          <p:cNvPr id="139" name="Google Shape;139;p24"/>
          <p:cNvPicPr preferRelativeResize="0"/>
          <p:nvPr/>
        </p:nvPicPr>
        <p:blipFill rotWithShape="1">
          <a:blip r:embed="rId4">
            <a:alphaModFix/>
          </a:blip>
          <a:srcRect b="6164" l="21837" r="9405" t="0"/>
          <a:stretch/>
        </p:blipFill>
        <p:spPr>
          <a:xfrm>
            <a:off x="4652526" y="152400"/>
            <a:ext cx="4363197" cy="3904449"/>
          </a:xfrm>
          <a:prstGeom prst="rect">
            <a:avLst/>
          </a:prstGeom>
          <a:noFill/>
          <a:ln>
            <a:noFill/>
          </a:ln>
        </p:spPr>
      </p:pic>
      <p:pic>
        <p:nvPicPr>
          <p:cNvPr id="140" name="Google Shape;140;p24"/>
          <p:cNvPicPr preferRelativeResize="0"/>
          <p:nvPr/>
        </p:nvPicPr>
        <p:blipFill>
          <a:blip r:embed="rId5">
            <a:alphaModFix/>
          </a:blip>
          <a:stretch>
            <a:fillRect/>
          </a:stretch>
        </p:blipFill>
        <p:spPr>
          <a:xfrm>
            <a:off x="265500" y="228600"/>
            <a:ext cx="4079069" cy="3904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1255275"/>
            <a:ext cx="8520600" cy="189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GB" sz="4950">
                <a:highlight>
                  <a:schemeClr val="lt1"/>
                </a:highlight>
                <a:latin typeface="Arial"/>
                <a:ea typeface="Arial"/>
                <a:cs typeface="Arial"/>
                <a:sym typeface="Arial"/>
              </a:rPr>
              <a:t>Análisis</a:t>
            </a:r>
            <a:r>
              <a:rPr b="1" lang="en-GB" sz="4950">
                <a:highlight>
                  <a:schemeClr val="lt1"/>
                </a:highlight>
                <a:latin typeface="Arial"/>
                <a:ea typeface="Arial"/>
                <a:cs typeface="Arial"/>
                <a:sym typeface="Arial"/>
              </a:rPr>
              <a:t> de Vehículos Barcelona </a:t>
            </a:r>
            <a:r>
              <a:rPr b="1" lang="en-GB" sz="4950">
                <a:highlight>
                  <a:schemeClr val="lt1"/>
                </a:highlight>
                <a:latin typeface="Arial"/>
                <a:ea typeface="Arial"/>
                <a:cs typeface="Arial"/>
                <a:sym typeface="Arial"/>
              </a:rPr>
              <a:t>(PowerBI)</a:t>
            </a:r>
            <a:endParaRPr sz="8400">
              <a:highlight>
                <a:schemeClr val="lt1"/>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nvSpPr>
        <p:spPr>
          <a:xfrm>
            <a:off x="369600" y="212750"/>
            <a:ext cx="6880500" cy="5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Average"/>
                <a:ea typeface="Average"/>
                <a:cs typeface="Average"/>
                <a:sym typeface="Average"/>
              </a:rPr>
              <a:t>Dashboard Registro de </a:t>
            </a:r>
            <a:r>
              <a:rPr lang="en-GB" sz="1800">
                <a:solidFill>
                  <a:schemeClr val="dk1"/>
                </a:solidFill>
                <a:latin typeface="Average"/>
                <a:ea typeface="Average"/>
                <a:cs typeface="Average"/>
                <a:sym typeface="Average"/>
              </a:rPr>
              <a:t>Vehículos</a:t>
            </a:r>
            <a:r>
              <a:rPr lang="en-GB" sz="1800">
                <a:solidFill>
                  <a:schemeClr val="dk1"/>
                </a:solidFill>
                <a:latin typeface="Average"/>
                <a:ea typeface="Average"/>
                <a:cs typeface="Average"/>
                <a:sym typeface="Average"/>
              </a:rPr>
              <a:t> en Barcelona hasta 2019</a:t>
            </a:r>
            <a:endParaRPr sz="1800">
              <a:solidFill>
                <a:schemeClr val="dk1"/>
              </a:solidFill>
              <a:latin typeface="Average"/>
              <a:ea typeface="Average"/>
              <a:cs typeface="Average"/>
              <a:sym typeface="Average"/>
            </a:endParaRPr>
          </a:p>
        </p:txBody>
      </p:sp>
      <p:pic>
        <p:nvPicPr>
          <p:cNvPr id="151" name="Google Shape;151;p26"/>
          <p:cNvPicPr preferRelativeResize="0"/>
          <p:nvPr/>
        </p:nvPicPr>
        <p:blipFill>
          <a:blip r:embed="rId3">
            <a:alphaModFix/>
          </a:blip>
          <a:stretch>
            <a:fillRect/>
          </a:stretch>
        </p:blipFill>
        <p:spPr>
          <a:xfrm>
            <a:off x="664213" y="742825"/>
            <a:ext cx="7815579" cy="4121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1255275"/>
            <a:ext cx="8520600" cy="189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GB" sz="4950">
                <a:highlight>
                  <a:schemeClr val="lt1"/>
                </a:highlight>
                <a:latin typeface="Arial"/>
                <a:ea typeface="Arial"/>
                <a:cs typeface="Arial"/>
                <a:sym typeface="Arial"/>
              </a:rPr>
              <a:t>Distribución</a:t>
            </a:r>
            <a:r>
              <a:rPr b="1" lang="en-GB" sz="4950">
                <a:highlight>
                  <a:schemeClr val="lt1"/>
                </a:highlight>
                <a:latin typeface="Arial"/>
                <a:ea typeface="Arial"/>
                <a:cs typeface="Arial"/>
                <a:sym typeface="Arial"/>
              </a:rPr>
              <a:t> </a:t>
            </a:r>
            <a:r>
              <a:rPr b="1" lang="en-GB" sz="4950">
                <a:highlight>
                  <a:schemeClr val="lt1"/>
                </a:highlight>
                <a:latin typeface="Arial"/>
                <a:ea typeface="Arial"/>
                <a:cs typeface="Arial"/>
                <a:sym typeface="Arial"/>
              </a:rPr>
              <a:t>Estaciones Bicing Barcelona</a:t>
            </a:r>
            <a:endParaRPr sz="8400">
              <a:highlight>
                <a:schemeClr val="lt1"/>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60" name="Shape 160"/>
        <p:cNvGrpSpPr/>
        <p:nvPr/>
      </p:nvGrpSpPr>
      <p:grpSpPr>
        <a:xfrm>
          <a:off x="0" y="0"/>
          <a:ext cx="0" cy="0"/>
          <a:chOff x="0" y="0"/>
          <a:chExt cx="0" cy="0"/>
        </a:xfrm>
      </p:grpSpPr>
      <p:sp>
        <p:nvSpPr>
          <p:cNvPr id="161" name="Google Shape;161;p28"/>
          <p:cNvSpPr txBox="1"/>
          <p:nvPr/>
        </p:nvSpPr>
        <p:spPr>
          <a:xfrm>
            <a:off x="4761300" y="3523450"/>
            <a:ext cx="4171500" cy="874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097">
                <a:solidFill>
                  <a:schemeClr val="lt1"/>
                </a:solidFill>
                <a:latin typeface="Average"/>
                <a:ea typeface="Average"/>
                <a:cs typeface="Average"/>
                <a:sym typeface="Average"/>
              </a:rPr>
              <a:t>Despite Barcelona’s expanding network of bike lanes, traffic calming concepts, and an updated Bicing fleet, the Mediterranean city struggles to keep up with user demand and hold its spot in the Top 10.</a:t>
            </a:r>
            <a:endParaRPr sz="1097">
              <a:solidFill>
                <a:schemeClr val="lt1"/>
              </a:solidFill>
              <a:latin typeface="Average"/>
              <a:ea typeface="Average"/>
              <a:cs typeface="Average"/>
              <a:sym typeface="Average"/>
            </a:endParaRPr>
          </a:p>
          <a:p>
            <a:pPr indent="0" lvl="0" marL="0" rtl="0" algn="just">
              <a:spcBef>
                <a:spcPts val="0"/>
              </a:spcBef>
              <a:spcAft>
                <a:spcPts val="0"/>
              </a:spcAft>
              <a:buNone/>
            </a:pPr>
            <a:r>
              <a:rPr lang="en-GB" sz="1097">
                <a:solidFill>
                  <a:schemeClr val="lt1"/>
                </a:solidFill>
                <a:latin typeface="Average"/>
                <a:ea typeface="Average"/>
                <a:cs typeface="Average"/>
                <a:sym typeface="Average"/>
              </a:rPr>
              <a:t>– James Thoem, Director at Copenhagenize</a:t>
            </a:r>
            <a:endParaRPr sz="1097">
              <a:solidFill>
                <a:schemeClr val="lt1"/>
              </a:solidFill>
              <a:latin typeface="Average"/>
              <a:ea typeface="Average"/>
              <a:cs typeface="Average"/>
              <a:sym typeface="Average"/>
            </a:endParaRPr>
          </a:p>
        </p:txBody>
      </p:sp>
      <p:pic>
        <p:nvPicPr>
          <p:cNvPr id="162" name="Google Shape;162;p28"/>
          <p:cNvPicPr preferRelativeResize="0"/>
          <p:nvPr/>
        </p:nvPicPr>
        <p:blipFill>
          <a:blip r:embed="rId3">
            <a:alphaModFix/>
          </a:blip>
          <a:stretch>
            <a:fillRect/>
          </a:stretch>
        </p:blipFill>
        <p:spPr>
          <a:xfrm>
            <a:off x="4840200" y="1109550"/>
            <a:ext cx="3940201" cy="2314801"/>
          </a:xfrm>
          <a:prstGeom prst="rect">
            <a:avLst/>
          </a:prstGeom>
          <a:noFill/>
          <a:ln>
            <a:noFill/>
          </a:ln>
        </p:spPr>
      </p:pic>
      <p:sp>
        <p:nvSpPr>
          <p:cNvPr id="163" name="Google Shape;163;p28"/>
          <p:cNvSpPr txBox="1"/>
          <p:nvPr/>
        </p:nvSpPr>
        <p:spPr>
          <a:xfrm>
            <a:off x="4874550" y="643225"/>
            <a:ext cx="3978000" cy="3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Average"/>
                <a:ea typeface="Average"/>
                <a:cs typeface="Average"/>
                <a:sym typeface="Average"/>
              </a:rPr>
              <a:t>Copenhagenize Index</a:t>
            </a:r>
            <a:endParaRPr sz="1800">
              <a:highlight>
                <a:srgbClr val="FFFFFF"/>
              </a:highlight>
              <a:latin typeface="Average"/>
              <a:ea typeface="Average"/>
              <a:cs typeface="Average"/>
              <a:sym typeface="Average"/>
            </a:endParaRPr>
          </a:p>
        </p:txBody>
      </p:sp>
      <p:pic>
        <p:nvPicPr>
          <p:cNvPr id="164" name="Google Shape;164;p28"/>
          <p:cNvPicPr preferRelativeResize="0"/>
          <p:nvPr/>
        </p:nvPicPr>
        <p:blipFill>
          <a:blip r:embed="rId4">
            <a:alphaModFix/>
          </a:blip>
          <a:stretch>
            <a:fillRect/>
          </a:stretch>
        </p:blipFill>
        <p:spPr>
          <a:xfrm>
            <a:off x="5002150" y="4455149"/>
            <a:ext cx="771525" cy="104775"/>
          </a:xfrm>
          <a:prstGeom prst="rect">
            <a:avLst/>
          </a:prstGeom>
          <a:noFill/>
          <a:ln>
            <a:noFill/>
          </a:ln>
        </p:spPr>
      </p:pic>
      <p:pic>
        <p:nvPicPr>
          <p:cNvPr id="165" name="Google Shape;165;p28"/>
          <p:cNvPicPr preferRelativeResize="0"/>
          <p:nvPr/>
        </p:nvPicPr>
        <p:blipFill>
          <a:blip r:embed="rId5">
            <a:alphaModFix/>
          </a:blip>
          <a:stretch>
            <a:fillRect/>
          </a:stretch>
        </p:blipFill>
        <p:spPr>
          <a:xfrm>
            <a:off x="158200" y="755225"/>
            <a:ext cx="4231125" cy="36511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69" name="Shape 169"/>
        <p:cNvGrpSpPr/>
        <p:nvPr/>
      </p:nvGrpSpPr>
      <p:grpSpPr>
        <a:xfrm>
          <a:off x="0" y="0"/>
          <a:ext cx="0" cy="0"/>
          <a:chOff x="0" y="0"/>
          <a:chExt cx="0" cy="0"/>
        </a:xfrm>
      </p:grpSpPr>
      <p:pic>
        <p:nvPicPr>
          <p:cNvPr id="170" name="Google Shape;170;p29"/>
          <p:cNvPicPr preferRelativeResize="0"/>
          <p:nvPr/>
        </p:nvPicPr>
        <p:blipFill>
          <a:blip r:embed="rId3">
            <a:alphaModFix/>
          </a:blip>
          <a:stretch>
            <a:fillRect/>
          </a:stretch>
        </p:blipFill>
        <p:spPr>
          <a:xfrm>
            <a:off x="5026200" y="109350"/>
            <a:ext cx="3850724" cy="1314346"/>
          </a:xfrm>
          <a:prstGeom prst="rect">
            <a:avLst/>
          </a:prstGeom>
          <a:noFill/>
          <a:ln>
            <a:noFill/>
          </a:ln>
        </p:spPr>
      </p:pic>
      <p:pic>
        <p:nvPicPr>
          <p:cNvPr id="171" name="Google Shape;171;p29"/>
          <p:cNvPicPr preferRelativeResize="0"/>
          <p:nvPr/>
        </p:nvPicPr>
        <p:blipFill>
          <a:blip r:embed="rId4">
            <a:alphaModFix/>
          </a:blip>
          <a:stretch>
            <a:fillRect/>
          </a:stretch>
        </p:blipFill>
        <p:spPr>
          <a:xfrm>
            <a:off x="5026200" y="3345650"/>
            <a:ext cx="3850724" cy="1729602"/>
          </a:xfrm>
          <a:prstGeom prst="rect">
            <a:avLst/>
          </a:prstGeom>
          <a:noFill/>
          <a:ln>
            <a:noFill/>
          </a:ln>
        </p:spPr>
      </p:pic>
      <p:pic>
        <p:nvPicPr>
          <p:cNvPr id="172" name="Google Shape;172;p29"/>
          <p:cNvPicPr preferRelativeResize="0"/>
          <p:nvPr/>
        </p:nvPicPr>
        <p:blipFill>
          <a:blip r:embed="rId5">
            <a:alphaModFix/>
          </a:blip>
          <a:stretch>
            <a:fillRect/>
          </a:stretch>
        </p:blipFill>
        <p:spPr>
          <a:xfrm>
            <a:off x="5176175" y="1375000"/>
            <a:ext cx="3778300" cy="1970650"/>
          </a:xfrm>
          <a:prstGeom prst="rect">
            <a:avLst/>
          </a:prstGeom>
          <a:noFill/>
          <a:ln>
            <a:noFill/>
          </a:ln>
        </p:spPr>
      </p:pic>
      <p:pic>
        <p:nvPicPr>
          <p:cNvPr id="173" name="Google Shape;173;p29"/>
          <p:cNvPicPr preferRelativeResize="0"/>
          <p:nvPr/>
        </p:nvPicPr>
        <p:blipFill>
          <a:blip r:embed="rId6">
            <a:alphaModFix/>
          </a:blip>
          <a:stretch>
            <a:fillRect/>
          </a:stretch>
        </p:blipFill>
        <p:spPr>
          <a:xfrm>
            <a:off x="156100" y="556125"/>
            <a:ext cx="4188851" cy="40774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1255275"/>
            <a:ext cx="8520600" cy="189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GB" sz="4950">
                <a:highlight>
                  <a:schemeClr val="lt1"/>
                </a:highlight>
                <a:latin typeface="Arial"/>
                <a:ea typeface="Arial"/>
                <a:cs typeface="Arial"/>
                <a:sym typeface="Arial"/>
              </a:rPr>
              <a:t>Conclusiones</a:t>
            </a:r>
            <a:endParaRPr sz="8400">
              <a:highlight>
                <a:schemeClr val="lt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82" name="Shape 182"/>
        <p:cNvGrpSpPr/>
        <p:nvPr/>
      </p:nvGrpSpPr>
      <p:grpSpPr>
        <a:xfrm>
          <a:off x="0" y="0"/>
          <a:ext cx="0" cy="0"/>
          <a:chOff x="0" y="0"/>
          <a:chExt cx="0" cy="0"/>
        </a:xfrm>
      </p:grpSpPr>
      <p:pic>
        <p:nvPicPr>
          <p:cNvPr id="183" name="Google Shape;183;p31"/>
          <p:cNvPicPr preferRelativeResize="0"/>
          <p:nvPr/>
        </p:nvPicPr>
        <p:blipFill>
          <a:blip r:embed="rId3">
            <a:alphaModFix/>
          </a:blip>
          <a:stretch>
            <a:fillRect/>
          </a:stretch>
        </p:blipFill>
        <p:spPr>
          <a:xfrm>
            <a:off x="4194238" y="2756825"/>
            <a:ext cx="1038225" cy="266700"/>
          </a:xfrm>
          <a:prstGeom prst="rect">
            <a:avLst/>
          </a:prstGeom>
          <a:noFill/>
          <a:ln>
            <a:noFill/>
          </a:ln>
        </p:spPr>
      </p:pic>
      <p:sp>
        <p:nvSpPr>
          <p:cNvPr id="184" name="Google Shape;184;p31"/>
          <p:cNvSpPr txBox="1"/>
          <p:nvPr>
            <p:ph idx="1" type="subTitle"/>
          </p:nvPr>
        </p:nvSpPr>
        <p:spPr>
          <a:xfrm>
            <a:off x="671250" y="771525"/>
            <a:ext cx="8181000" cy="3872700"/>
          </a:xfrm>
          <a:prstGeom prst="rect">
            <a:avLst/>
          </a:prstGeom>
        </p:spPr>
        <p:txBody>
          <a:bodyPr anchorCtr="0" anchor="t" bIns="91425" lIns="91425" spcFirstLastPara="1" rIns="91425" wrap="square" tIns="91425">
            <a:noAutofit/>
          </a:bodyPr>
          <a:lstStyle/>
          <a:p>
            <a:pPr indent="-344646" lvl="0" marL="457200" rtl="0" algn="just">
              <a:lnSpc>
                <a:spcPct val="100000"/>
              </a:lnSpc>
              <a:spcBef>
                <a:spcPts val="0"/>
              </a:spcBef>
              <a:spcAft>
                <a:spcPts val="0"/>
              </a:spcAft>
              <a:buClr>
                <a:schemeClr val="dk1"/>
              </a:buClr>
              <a:buSzPts val="1828"/>
              <a:buChar char="●"/>
            </a:pPr>
            <a:r>
              <a:rPr lang="en-GB" sz="1827">
                <a:solidFill>
                  <a:schemeClr val="dk1"/>
                </a:solidFill>
              </a:rPr>
              <a:t>Implementar zonas de bajas emisiones es clave para reducir la contaminación y mejorar la calidad del aire.</a:t>
            </a:r>
            <a:endParaRPr sz="1827">
              <a:solidFill>
                <a:schemeClr val="dk1"/>
              </a:solidFill>
            </a:endParaRPr>
          </a:p>
          <a:p>
            <a:pPr indent="-344646" lvl="0" marL="457200" rtl="0" algn="just">
              <a:lnSpc>
                <a:spcPct val="100000"/>
              </a:lnSpc>
              <a:spcBef>
                <a:spcPts val="0"/>
              </a:spcBef>
              <a:spcAft>
                <a:spcPts val="0"/>
              </a:spcAft>
              <a:buClr>
                <a:schemeClr val="dk1"/>
              </a:buClr>
              <a:buSzPts val="1828"/>
              <a:buChar char="●"/>
            </a:pPr>
            <a:r>
              <a:rPr lang="en-GB" sz="1827">
                <a:solidFill>
                  <a:schemeClr val="dk1"/>
                </a:solidFill>
              </a:rPr>
              <a:t>Se deben aumentar las estaciones de bicicletas en barrios con carencias detectadas para fomentar la movilidad sostenible.</a:t>
            </a:r>
            <a:endParaRPr sz="1827">
              <a:solidFill>
                <a:schemeClr val="dk1"/>
              </a:solidFill>
            </a:endParaRPr>
          </a:p>
          <a:p>
            <a:pPr indent="-344646" lvl="0" marL="457200" rtl="0" algn="just">
              <a:lnSpc>
                <a:spcPct val="100000"/>
              </a:lnSpc>
              <a:spcBef>
                <a:spcPts val="0"/>
              </a:spcBef>
              <a:spcAft>
                <a:spcPts val="0"/>
              </a:spcAft>
              <a:buClr>
                <a:schemeClr val="dk1"/>
              </a:buClr>
              <a:buSzPts val="1828"/>
              <a:buChar char="●"/>
            </a:pPr>
            <a:r>
              <a:rPr lang="en-GB" sz="1827">
                <a:solidFill>
                  <a:schemeClr val="dk1"/>
                </a:solidFill>
              </a:rPr>
              <a:t>Priorizar la instalación de estaciones de Bicing en áreas periféricas incentivará el uso del transporte activo.</a:t>
            </a:r>
            <a:endParaRPr sz="1827">
              <a:solidFill>
                <a:schemeClr val="dk1"/>
              </a:solidFill>
            </a:endParaRPr>
          </a:p>
          <a:p>
            <a:pPr indent="-344646" lvl="0" marL="457200" rtl="0" algn="just">
              <a:lnSpc>
                <a:spcPct val="100000"/>
              </a:lnSpc>
              <a:spcBef>
                <a:spcPts val="0"/>
              </a:spcBef>
              <a:spcAft>
                <a:spcPts val="0"/>
              </a:spcAft>
              <a:buClr>
                <a:schemeClr val="dk1"/>
              </a:buClr>
              <a:buSzPts val="1828"/>
              <a:buChar char="●"/>
            </a:pPr>
            <a:r>
              <a:rPr lang="en-GB" sz="1827">
                <a:solidFill>
                  <a:schemeClr val="dk1"/>
                </a:solidFill>
              </a:rPr>
              <a:t>Reducir plazas de aparcamiento para vehículos privados incentivará el uso del transporte público.</a:t>
            </a:r>
            <a:endParaRPr sz="1827">
              <a:solidFill>
                <a:schemeClr val="dk1"/>
              </a:solidFill>
            </a:endParaRPr>
          </a:p>
          <a:p>
            <a:pPr indent="-344646" lvl="0" marL="457200" rtl="0" algn="just">
              <a:lnSpc>
                <a:spcPct val="100000"/>
              </a:lnSpc>
              <a:spcBef>
                <a:spcPts val="0"/>
              </a:spcBef>
              <a:spcAft>
                <a:spcPts val="0"/>
              </a:spcAft>
              <a:buClr>
                <a:schemeClr val="dk1"/>
              </a:buClr>
              <a:buSzPts val="1828"/>
              <a:buChar char="●"/>
            </a:pPr>
            <a:r>
              <a:rPr lang="en-GB" sz="1827">
                <a:solidFill>
                  <a:schemeClr val="dk1"/>
                </a:solidFill>
              </a:rPr>
              <a:t>La implementación de estrategias de transporte sostenible puede disminuir los casos de enfermedades relacionadas con la contaminación.</a:t>
            </a:r>
            <a:endParaRPr sz="1827">
              <a:solidFill>
                <a:schemeClr val="dk1"/>
              </a:solidFill>
            </a:endParaRPr>
          </a:p>
          <a:p>
            <a:pPr indent="-344646" lvl="0" marL="457200" rtl="0" algn="l">
              <a:lnSpc>
                <a:spcPct val="100000"/>
              </a:lnSpc>
              <a:spcBef>
                <a:spcPts val="0"/>
              </a:spcBef>
              <a:spcAft>
                <a:spcPts val="0"/>
              </a:spcAft>
              <a:buClr>
                <a:schemeClr val="dk1"/>
              </a:buClr>
              <a:buSzPts val="1828"/>
              <a:buChar char="●"/>
            </a:pPr>
            <a:r>
              <a:rPr lang="en-GB" sz="1827">
                <a:solidFill>
                  <a:schemeClr val="dk1"/>
                </a:solidFill>
              </a:rPr>
              <a:t>Se recomienda implementar políticas de movilidad sostenible en distritos con alta concentración de vehículos, como Eixample y Sant Gervasi-Galvany, para reducir la congestión.</a:t>
            </a:r>
            <a:endParaRPr sz="1827">
              <a:solidFill>
                <a:schemeClr val="dk1"/>
              </a:solidFill>
            </a:endParaRPr>
          </a:p>
          <a:p>
            <a:pPr indent="0" lvl="0" marL="457200" rtl="0" algn="just">
              <a:lnSpc>
                <a:spcPct val="100000"/>
              </a:lnSpc>
              <a:spcBef>
                <a:spcPts val="1200"/>
              </a:spcBef>
              <a:spcAft>
                <a:spcPts val="0"/>
              </a:spcAft>
              <a:buNone/>
            </a:pPr>
            <a:r>
              <a:t/>
            </a:r>
            <a:endParaRPr sz="1827">
              <a:solidFill>
                <a:schemeClr val="dk1"/>
              </a:solidFill>
            </a:endParaRPr>
          </a:p>
          <a:p>
            <a:pPr indent="0" lvl="0" marL="457200" rtl="0" algn="just">
              <a:lnSpc>
                <a:spcPct val="100000"/>
              </a:lnSpc>
              <a:spcBef>
                <a:spcPts val="0"/>
              </a:spcBef>
              <a:spcAft>
                <a:spcPts val="0"/>
              </a:spcAft>
              <a:buNone/>
            </a:pPr>
            <a:r>
              <a:t/>
            </a:r>
            <a:endParaRPr sz="1827">
              <a:solidFill>
                <a:schemeClr val="dk1"/>
              </a:solidFill>
            </a:endParaRPr>
          </a:p>
          <a:p>
            <a:pPr indent="0" lvl="0" marL="457200" rtl="0" algn="just">
              <a:lnSpc>
                <a:spcPct val="100000"/>
              </a:lnSpc>
              <a:spcBef>
                <a:spcPts val="0"/>
              </a:spcBef>
              <a:spcAft>
                <a:spcPts val="0"/>
              </a:spcAft>
              <a:buNone/>
            </a:pPr>
            <a:r>
              <a:t/>
            </a:r>
            <a:endParaRPr sz="1827">
              <a:solidFill>
                <a:schemeClr val="dk1"/>
              </a:solidFill>
            </a:endParaRPr>
          </a:p>
        </p:txBody>
      </p:sp>
      <p:sp>
        <p:nvSpPr>
          <p:cNvPr id="185" name="Google Shape;185;p31"/>
          <p:cNvSpPr txBox="1"/>
          <p:nvPr/>
        </p:nvSpPr>
        <p:spPr>
          <a:xfrm>
            <a:off x="369600" y="212750"/>
            <a:ext cx="6880500" cy="5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Average"/>
                <a:ea typeface="Average"/>
                <a:cs typeface="Average"/>
                <a:sym typeface="Average"/>
              </a:rPr>
              <a:t>Conclusiones</a:t>
            </a:r>
            <a:endParaRPr b="1" sz="2000">
              <a:solidFill>
                <a:schemeClr val="dk1"/>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5" name="Shape 65"/>
        <p:cNvGrpSpPr/>
        <p:nvPr/>
      </p:nvGrpSpPr>
      <p:grpSpPr>
        <a:xfrm>
          <a:off x="0" y="0"/>
          <a:ext cx="0" cy="0"/>
          <a:chOff x="0" y="0"/>
          <a:chExt cx="0" cy="0"/>
        </a:xfrm>
      </p:grpSpPr>
      <p:sp>
        <p:nvSpPr>
          <p:cNvPr id="66" name="Google Shape;66;p14"/>
          <p:cNvSpPr txBox="1"/>
          <p:nvPr>
            <p:ph type="ctrTitle"/>
          </p:nvPr>
        </p:nvSpPr>
        <p:spPr>
          <a:xfrm>
            <a:off x="812608" y="715950"/>
            <a:ext cx="7801500" cy="1730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GB" sz="3750">
                <a:highlight>
                  <a:schemeClr val="accent2"/>
                </a:highlight>
                <a:latin typeface="Arial"/>
                <a:ea typeface="Arial"/>
                <a:cs typeface="Arial"/>
                <a:sym typeface="Arial"/>
              </a:rPr>
              <a:t>Indice</a:t>
            </a:r>
            <a:endParaRPr sz="7200">
              <a:highlight>
                <a:schemeClr val="accent2"/>
              </a:highlight>
            </a:endParaRPr>
          </a:p>
        </p:txBody>
      </p:sp>
      <p:sp>
        <p:nvSpPr>
          <p:cNvPr id="67" name="Google Shape;67;p14"/>
          <p:cNvSpPr txBox="1"/>
          <p:nvPr>
            <p:ph idx="1" type="subTitle"/>
          </p:nvPr>
        </p:nvSpPr>
        <p:spPr>
          <a:xfrm>
            <a:off x="671250" y="2484650"/>
            <a:ext cx="7801500" cy="1627500"/>
          </a:xfrm>
          <a:prstGeom prst="rect">
            <a:avLst/>
          </a:prstGeom>
        </p:spPr>
        <p:txBody>
          <a:bodyPr anchorCtr="0" anchor="t" bIns="91425" lIns="91425" spcFirstLastPara="1" rIns="91425" wrap="square" tIns="91425">
            <a:noAutofit/>
          </a:bodyPr>
          <a:lstStyle/>
          <a:p>
            <a:pPr indent="-357346" lvl="0" marL="457200" rtl="0" algn="l">
              <a:lnSpc>
                <a:spcPct val="80000"/>
              </a:lnSpc>
              <a:spcBef>
                <a:spcPts val="0"/>
              </a:spcBef>
              <a:spcAft>
                <a:spcPts val="0"/>
              </a:spcAft>
              <a:buClr>
                <a:schemeClr val="dk1"/>
              </a:buClr>
              <a:buSzPts val="2028"/>
              <a:buChar char="●"/>
            </a:pPr>
            <a:r>
              <a:rPr lang="en-GB" sz="2027">
                <a:solidFill>
                  <a:schemeClr val="dk1"/>
                </a:solidFill>
              </a:rPr>
              <a:t>Datos</a:t>
            </a:r>
            <a:endParaRPr sz="2027">
              <a:solidFill>
                <a:schemeClr val="dk1"/>
              </a:solidFill>
            </a:endParaRPr>
          </a:p>
          <a:p>
            <a:pPr indent="-357346" lvl="0" marL="457200" rtl="0" algn="l">
              <a:lnSpc>
                <a:spcPct val="80000"/>
              </a:lnSpc>
              <a:spcBef>
                <a:spcPts val="0"/>
              </a:spcBef>
              <a:spcAft>
                <a:spcPts val="0"/>
              </a:spcAft>
              <a:buClr>
                <a:schemeClr val="dk1"/>
              </a:buClr>
              <a:buSzPts val="2028"/>
              <a:buChar char="●"/>
            </a:pPr>
            <a:r>
              <a:rPr lang="en-GB" sz="2027">
                <a:solidFill>
                  <a:schemeClr val="dk1"/>
                </a:solidFill>
              </a:rPr>
              <a:t>Presentación</a:t>
            </a:r>
            <a:r>
              <a:rPr lang="en-GB" sz="2027">
                <a:solidFill>
                  <a:schemeClr val="dk1"/>
                </a:solidFill>
              </a:rPr>
              <a:t> de desafíos</a:t>
            </a:r>
            <a:endParaRPr sz="2027">
              <a:solidFill>
                <a:schemeClr val="dk1"/>
              </a:solidFill>
            </a:endParaRPr>
          </a:p>
          <a:p>
            <a:pPr indent="-357346" lvl="0" marL="457200" rtl="0" algn="l">
              <a:lnSpc>
                <a:spcPct val="80000"/>
              </a:lnSpc>
              <a:spcBef>
                <a:spcPts val="0"/>
              </a:spcBef>
              <a:spcAft>
                <a:spcPts val="0"/>
              </a:spcAft>
              <a:buClr>
                <a:schemeClr val="dk1"/>
              </a:buClr>
              <a:buSzPts val="2028"/>
              <a:buChar char="●"/>
            </a:pPr>
            <a:r>
              <a:rPr lang="en-GB" sz="2027">
                <a:solidFill>
                  <a:schemeClr val="dk1"/>
                </a:solidFill>
              </a:rPr>
              <a:t>Análisis y Planteamientos de Soluciones</a:t>
            </a:r>
            <a:endParaRPr sz="2027">
              <a:solidFill>
                <a:schemeClr val="dk1"/>
              </a:solidFill>
            </a:endParaRPr>
          </a:p>
          <a:p>
            <a:pPr indent="-357346" lvl="0" marL="457200" rtl="0" algn="l">
              <a:lnSpc>
                <a:spcPct val="80000"/>
              </a:lnSpc>
              <a:spcBef>
                <a:spcPts val="0"/>
              </a:spcBef>
              <a:spcAft>
                <a:spcPts val="0"/>
              </a:spcAft>
              <a:buClr>
                <a:schemeClr val="dk1"/>
              </a:buClr>
              <a:buSzPts val="2028"/>
              <a:buChar char="●"/>
            </a:pPr>
            <a:r>
              <a:rPr lang="en-GB" sz="2027">
                <a:solidFill>
                  <a:schemeClr val="dk1"/>
                </a:solidFill>
              </a:rPr>
              <a:t>Conclusiones</a:t>
            </a:r>
            <a:endParaRPr sz="2027">
              <a:solidFill>
                <a:schemeClr val="dk1"/>
              </a:solidFill>
            </a:endParaRPr>
          </a:p>
          <a:p>
            <a:pPr indent="0" lvl="0" marL="457200" rtl="0" algn="l">
              <a:lnSpc>
                <a:spcPct val="80000"/>
              </a:lnSpc>
              <a:spcBef>
                <a:spcPts val="0"/>
              </a:spcBef>
              <a:spcAft>
                <a:spcPts val="0"/>
              </a:spcAft>
              <a:buNone/>
            </a:pPr>
            <a:r>
              <a:t/>
            </a:r>
            <a:endParaRPr sz="2027">
              <a:solidFill>
                <a:schemeClr val="dk1"/>
              </a:solidFill>
            </a:endParaRPr>
          </a:p>
          <a:p>
            <a:pPr indent="0" lvl="0" marL="457200" rtl="0" algn="l">
              <a:lnSpc>
                <a:spcPct val="80000"/>
              </a:lnSpc>
              <a:spcBef>
                <a:spcPts val="0"/>
              </a:spcBef>
              <a:spcAft>
                <a:spcPts val="0"/>
              </a:spcAft>
              <a:buNone/>
            </a:pPr>
            <a:r>
              <a:t/>
            </a:r>
            <a:endParaRPr sz="2027">
              <a:solidFill>
                <a:schemeClr val="dk1"/>
              </a:solidFill>
            </a:endParaRPr>
          </a:p>
          <a:p>
            <a:pPr indent="0" lvl="0" marL="457200" rtl="0" algn="l">
              <a:lnSpc>
                <a:spcPct val="80000"/>
              </a:lnSpc>
              <a:spcBef>
                <a:spcPts val="0"/>
              </a:spcBef>
              <a:spcAft>
                <a:spcPts val="0"/>
              </a:spcAft>
              <a:buNone/>
            </a:pPr>
            <a:r>
              <a:t/>
            </a:r>
            <a:endParaRPr sz="2027">
              <a:solidFill>
                <a:schemeClr val="dk1"/>
              </a:solidFill>
            </a:endParaRPr>
          </a:p>
        </p:txBody>
      </p:sp>
      <p:pic>
        <p:nvPicPr>
          <p:cNvPr id="68" name="Google Shape;68;p14"/>
          <p:cNvPicPr preferRelativeResize="0"/>
          <p:nvPr/>
        </p:nvPicPr>
        <p:blipFill>
          <a:blip r:embed="rId3">
            <a:alphaModFix/>
          </a:blip>
          <a:stretch>
            <a:fillRect/>
          </a:stretch>
        </p:blipFill>
        <p:spPr>
          <a:xfrm>
            <a:off x="4194238" y="2756825"/>
            <a:ext cx="1038225" cy="266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1255275"/>
            <a:ext cx="8520600" cy="189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GB" sz="4950">
                <a:highlight>
                  <a:schemeClr val="lt1"/>
                </a:highlight>
                <a:latin typeface="Arial"/>
                <a:ea typeface="Arial"/>
                <a:cs typeface="Arial"/>
                <a:sym typeface="Arial"/>
              </a:rPr>
              <a:t>Datos</a:t>
            </a:r>
            <a:endParaRPr sz="8400">
              <a:highlight>
                <a:schemeClr val="lt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77" name="Shape 77"/>
        <p:cNvGrpSpPr/>
        <p:nvPr/>
      </p:nvGrpSpPr>
      <p:grpSpPr>
        <a:xfrm>
          <a:off x="0" y="0"/>
          <a:ext cx="0" cy="0"/>
          <a:chOff x="0" y="0"/>
          <a:chExt cx="0" cy="0"/>
        </a:xfrm>
      </p:grpSpPr>
      <p:sp>
        <p:nvSpPr>
          <p:cNvPr id="78" name="Google Shape;78;p16"/>
          <p:cNvSpPr txBox="1"/>
          <p:nvPr>
            <p:ph idx="1" type="subTitle"/>
          </p:nvPr>
        </p:nvSpPr>
        <p:spPr>
          <a:xfrm>
            <a:off x="416700" y="131725"/>
            <a:ext cx="3810600" cy="78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1800"/>
              <a:t>Dataset: bcn_dataset2015_2019</a:t>
            </a:r>
            <a:endParaRPr sz="1800"/>
          </a:p>
          <a:p>
            <a:pPr indent="0" lvl="0" marL="0" rtl="0" algn="ctr">
              <a:spcBef>
                <a:spcPts val="0"/>
              </a:spcBef>
              <a:spcAft>
                <a:spcPts val="0"/>
              </a:spcAft>
              <a:buNone/>
            </a:pPr>
            <a:r>
              <a:rPr lang="en-GB" sz="1800"/>
              <a:t>Source: Kaggle</a:t>
            </a:r>
            <a:endParaRPr sz="1800"/>
          </a:p>
        </p:txBody>
      </p:sp>
      <p:pic>
        <p:nvPicPr>
          <p:cNvPr id="79" name="Google Shape;79;p16"/>
          <p:cNvPicPr preferRelativeResize="0"/>
          <p:nvPr/>
        </p:nvPicPr>
        <p:blipFill rotWithShape="1">
          <a:blip r:embed="rId3">
            <a:alphaModFix/>
          </a:blip>
          <a:srcRect b="0" l="0" r="38476" t="18982"/>
          <a:stretch/>
        </p:blipFill>
        <p:spPr>
          <a:xfrm>
            <a:off x="5327113" y="1703550"/>
            <a:ext cx="3010877" cy="2418101"/>
          </a:xfrm>
          <a:prstGeom prst="rect">
            <a:avLst/>
          </a:prstGeom>
          <a:noFill/>
          <a:ln>
            <a:noFill/>
          </a:ln>
        </p:spPr>
      </p:pic>
      <p:sp>
        <p:nvSpPr>
          <p:cNvPr id="80" name="Google Shape;80;p16"/>
          <p:cNvSpPr txBox="1"/>
          <p:nvPr>
            <p:ph idx="1" type="subTitle"/>
          </p:nvPr>
        </p:nvSpPr>
        <p:spPr>
          <a:xfrm>
            <a:off x="4927250" y="131725"/>
            <a:ext cx="3810600" cy="78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1800">
                <a:solidFill>
                  <a:schemeClr val="accent2"/>
                </a:solidFill>
              </a:rPr>
              <a:t>Dataset: </a:t>
            </a:r>
            <a:r>
              <a:rPr lang="en-GB" sz="1800">
                <a:solidFill>
                  <a:schemeClr val="accent2"/>
                </a:solidFill>
              </a:rPr>
              <a:t>BCN Bike Sharing Dataset </a:t>
            </a:r>
            <a:endParaRPr sz="1800">
              <a:solidFill>
                <a:schemeClr val="accent2"/>
              </a:solidFill>
            </a:endParaRPr>
          </a:p>
          <a:p>
            <a:pPr indent="0" lvl="0" marL="0" rtl="0" algn="ctr">
              <a:spcBef>
                <a:spcPts val="0"/>
              </a:spcBef>
              <a:spcAft>
                <a:spcPts val="0"/>
              </a:spcAft>
              <a:buNone/>
            </a:pPr>
            <a:r>
              <a:rPr lang="en-GB" sz="1800">
                <a:solidFill>
                  <a:schemeClr val="accent2"/>
                </a:solidFill>
              </a:rPr>
              <a:t>Source: Kaggle</a:t>
            </a:r>
            <a:endParaRPr sz="1800">
              <a:solidFill>
                <a:schemeClr val="accent2"/>
              </a:solidFill>
            </a:endParaRPr>
          </a:p>
        </p:txBody>
      </p:sp>
      <p:pic>
        <p:nvPicPr>
          <p:cNvPr id="81" name="Google Shape;81;p16"/>
          <p:cNvPicPr preferRelativeResize="0"/>
          <p:nvPr/>
        </p:nvPicPr>
        <p:blipFill rotWithShape="1">
          <a:blip r:embed="rId4">
            <a:alphaModFix/>
          </a:blip>
          <a:srcRect b="0" l="0" r="0" t="269"/>
          <a:stretch/>
        </p:blipFill>
        <p:spPr>
          <a:xfrm>
            <a:off x="698650" y="925100"/>
            <a:ext cx="3164000" cy="3985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85" name="Shape 85"/>
        <p:cNvGrpSpPr/>
        <p:nvPr/>
      </p:nvGrpSpPr>
      <p:grpSpPr>
        <a:xfrm>
          <a:off x="0" y="0"/>
          <a:ext cx="0" cy="0"/>
          <a:chOff x="0" y="0"/>
          <a:chExt cx="0" cy="0"/>
        </a:xfrm>
      </p:grpSpPr>
      <p:sp>
        <p:nvSpPr>
          <p:cNvPr id="86" name="Google Shape;86;p17"/>
          <p:cNvSpPr txBox="1"/>
          <p:nvPr>
            <p:ph idx="1" type="subTitle"/>
          </p:nvPr>
        </p:nvSpPr>
        <p:spPr>
          <a:xfrm>
            <a:off x="416700" y="131725"/>
            <a:ext cx="3810600" cy="782700"/>
          </a:xfrm>
          <a:prstGeom prst="rect">
            <a:avLst/>
          </a:prstGeom>
        </p:spPr>
        <p:txBody>
          <a:bodyPr anchorCtr="0" anchor="ctr" bIns="91425" lIns="91425" spcFirstLastPara="1" rIns="91425" wrap="square" tIns="91425">
            <a:normAutofit fontScale="92500"/>
          </a:bodyPr>
          <a:lstStyle/>
          <a:p>
            <a:pPr indent="0" lvl="0" marL="0" rtl="0" algn="ctr">
              <a:spcBef>
                <a:spcPts val="0"/>
              </a:spcBef>
              <a:spcAft>
                <a:spcPts val="0"/>
              </a:spcAft>
              <a:buNone/>
            </a:pPr>
            <a:r>
              <a:rPr lang="en-GB" sz="1800"/>
              <a:t>Dataset: </a:t>
            </a:r>
            <a:r>
              <a:rPr lang="en-GB" sz="1800"/>
              <a:t>2019_vehicles_servei</a:t>
            </a:r>
            <a:endParaRPr sz="1800"/>
          </a:p>
          <a:p>
            <a:pPr indent="0" lvl="0" marL="0" rtl="0" algn="ctr">
              <a:spcBef>
                <a:spcPts val="0"/>
              </a:spcBef>
              <a:spcAft>
                <a:spcPts val="0"/>
              </a:spcAft>
              <a:buNone/>
            </a:pPr>
            <a:r>
              <a:rPr lang="en-GB" sz="1800"/>
              <a:t>Source: Opendata-ajuntament.barcelona</a:t>
            </a:r>
            <a:endParaRPr sz="1800"/>
          </a:p>
        </p:txBody>
      </p:sp>
      <p:pic>
        <p:nvPicPr>
          <p:cNvPr id="87" name="Google Shape;87;p17"/>
          <p:cNvPicPr preferRelativeResize="0"/>
          <p:nvPr/>
        </p:nvPicPr>
        <p:blipFill rotWithShape="1">
          <a:blip r:embed="rId3">
            <a:alphaModFix/>
          </a:blip>
          <a:srcRect b="27714" l="0" r="0" t="0"/>
          <a:stretch/>
        </p:blipFill>
        <p:spPr>
          <a:xfrm>
            <a:off x="6022975" y="1196100"/>
            <a:ext cx="2101828" cy="3783950"/>
          </a:xfrm>
          <a:prstGeom prst="rect">
            <a:avLst/>
          </a:prstGeom>
          <a:noFill/>
          <a:ln>
            <a:noFill/>
          </a:ln>
        </p:spPr>
      </p:pic>
      <p:sp>
        <p:nvSpPr>
          <p:cNvPr id="88" name="Google Shape;88;p17"/>
          <p:cNvSpPr txBox="1"/>
          <p:nvPr/>
        </p:nvSpPr>
        <p:spPr>
          <a:xfrm>
            <a:off x="4605825" y="152400"/>
            <a:ext cx="4587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solidFill>
                  <a:schemeClr val="accent2"/>
                </a:solidFill>
                <a:latin typeface="Average"/>
                <a:ea typeface="Average"/>
                <a:cs typeface="Average"/>
                <a:sym typeface="Average"/>
              </a:rPr>
              <a:t>Dataset:</a:t>
            </a:r>
            <a:r>
              <a:rPr lang="en-GB" sz="1800">
                <a:solidFill>
                  <a:schemeClr val="accent2"/>
                </a:solidFill>
                <a:latin typeface="Average"/>
                <a:ea typeface="Average"/>
                <a:cs typeface="Average"/>
                <a:sym typeface="Average"/>
              </a:rPr>
              <a:t>0301040100_Barris_UNITATS_ADM</a:t>
            </a:r>
            <a:r>
              <a:rPr lang="en-GB" sz="1800">
                <a:solidFill>
                  <a:schemeClr val="accent2"/>
                </a:solidFill>
                <a:latin typeface="Average"/>
                <a:ea typeface="Average"/>
                <a:cs typeface="Average"/>
                <a:sym typeface="Average"/>
              </a:rPr>
              <a:t> </a:t>
            </a:r>
            <a:endParaRPr sz="1800">
              <a:solidFill>
                <a:schemeClr val="accent2"/>
              </a:solidFill>
              <a:latin typeface="Average"/>
              <a:ea typeface="Average"/>
              <a:cs typeface="Average"/>
              <a:sym typeface="Average"/>
            </a:endParaRPr>
          </a:p>
          <a:p>
            <a:pPr indent="0" lvl="0" marL="0" rtl="0" algn="ctr">
              <a:spcBef>
                <a:spcPts val="0"/>
              </a:spcBef>
              <a:spcAft>
                <a:spcPts val="0"/>
              </a:spcAft>
              <a:buNone/>
            </a:pPr>
            <a:r>
              <a:rPr lang="en-GB" sz="1800">
                <a:solidFill>
                  <a:schemeClr val="accent2"/>
                </a:solidFill>
                <a:latin typeface="Average"/>
                <a:ea typeface="Average"/>
                <a:cs typeface="Average"/>
                <a:sym typeface="Average"/>
              </a:rPr>
              <a:t>Source: </a:t>
            </a:r>
            <a:r>
              <a:rPr lang="en-GB" sz="1800">
                <a:solidFill>
                  <a:schemeClr val="accent2"/>
                </a:solidFill>
                <a:latin typeface="Average"/>
                <a:ea typeface="Average"/>
                <a:cs typeface="Average"/>
                <a:sym typeface="Average"/>
              </a:rPr>
              <a:t>Opendata-ajuntament.barcelona</a:t>
            </a:r>
            <a:endParaRPr>
              <a:solidFill>
                <a:schemeClr val="accent2"/>
              </a:solidFill>
            </a:endParaRPr>
          </a:p>
        </p:txBody>
      </p:sp>
      <p:pic>
        <p:nvPicPr>
          <p:cNvPr id="89" name="Google Shape;89;p17"/>
          <p:cNvPicPr preferRelativeResize="0"/>
          <p:nvPr/>
        </p:nvPicPr>
        <p:blipFill>
          <a:blip r:embed="rId4">
            <a:alphaModFix/>
          </a:blip>
          <a:stretch>
            <a:fillRect/>
          </a:stretch>
        </p:blipFill>
        <p:spPr>
          <a:xfrm>
            <a:off x="4733125" y="4351402"/>
            <a:ext cx="1104900" cy="323850"/>
          </a:xfrm>
          <a:prstGeom prst="rect">
            <a:avLst/>
          </a:prstGeom>
          <a:noFill/>
          <a:ln>
            <a:noFill/>
          </a:ln>
        </p:spPr>
      </p:pic>
      <p:pic>
        <p:nvPicPr>
          <p:cNvPr id="90" name="Google Shape;90;p17"/>
          <p:cNvPicPr preferRelativeResize="0"/>
          <p:nvPr/>
        </p:nvPicPr>
        <p:blipFill>
          <a:blip r:embed="rId5">
            <a:alphaModFix/>
          </a:blip>
          <a:stretch>
            <a:fillRect/>
          </a:stretch>
        </p:blipFill>
        <p:spPr>
          <a:xfrm>
            <a:off x="1021800" y="1613050"/>
            <a:ext cx="2764450" cy="2134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1255275"/>
            <a:ext cx="8520600" cy="189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GB" sz="4950">
                <a:highlight>
                  <a:schemeClr val="lt1"/>
                </a:highlight>
                <a:latin typeface="Arial"/>
                <a:ea typeface="Arial"/>
                <a:cs typeface="Arial"/>
                <a:sym typeface="Arial"/>
              </a:rPr>
              <a:t>Presentación</a:t>
            </a:r>
            <a:r>
              <a:rPr b="1" lang="en-GB" sz="4950">
                <a:highlight>
                  <a:schemeClr val="lt1"/>
                </a:highlight>
                <a:latin typeface="Arial"/>
                <a:ea typeface="Arial"/>
                <a:cs typeface="Arial"/>
                <a:sym typeface="Arial"/>
              </a:rPr>
              <a:t> de desafìos</a:t>
            </a:r>
            <a:endParaRPr sz="8400">
              <a:highlight>
                <a:schemeClr val="lt1"/>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99" name="Shape 99"/>
        <p:cNvGrpSpPr/>
        <p:nvPr/>
      </p:nvGrpSpPr>
      <p:grpSpPr>
        <a:xfrm>
          <a:off x="0" y="0"/>
          <a:ext cx="0" cy="0"/>
          <a:chOff x="0" y="0"/>
          <a:chExt cx="0" cy="0"/>
        </a:xfrm>
      </p:grpSpPr>
      <p:sp>
        <p:nvSpPr>
          <p:cNvPr id="100" name="Google Shape;100;p19"/>
          <p:cNvSpPr txBox="1"/>
          <p:nvPr>
            <p:ph type="ctrTitle"/>
          </p:nvPr>
        </p:nvSpPr>
        <p:spPr>
          <a:xfrm>
            <a:off x="671258" y="990800"/>
            <a:ext cx="7801500" cy="1730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GB" sz="3750">
                <a:highlight>
                  <a:schemeClr val="accent2"/>
                </a:highlight>
                <a:latin typeface="Arial"/>
                <a:ea typeface="Arial"/>
                <a:cs typeface="Arial"/>
                <a:sym typeface="Arial"/>
              </a:rPr>
              <a:t>Desafíos ambientales y climáticos</a:t>
            </a:r>
            <a:endParaRPr sz="7200">
              <a:highlight>
                <a:schemeClr val="accent2"/>
              </a:highlight>
            </a:endParaRPr>
          </a:p>
        </p:txBody>
      </p:sp>
      <p:sp>
        <p:nvSpPr>
          <p:cNvPr id="101" name="Google Shape;101;p19"/>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852"/>
              <a:buNone/>
            </a:pPr>
            <a:r>
              <a:rPr lang="en-GB" sz="2027">
                <a:solidFill>
                  <a:schemeClr val="dk1"/>
                </a:solidFill>
              </a:rPr>
              <a:t>Reducir las emisiones y mejorar la calidad del aire son objetivos fundamentales para la PMU. El uso de vehículos privados es el principal contribuyentes a la emisión de gases de efecto invernadero y la contaminación.</a:t>
            </a:r>
            <a:endParaRPr sz="2027">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05" name="Shape 105"/>
        <p:cNvGrpSpPr/>
        <p:nvPr/>
      </p:nvGrpSpPr>
      <p:grpSpPr>
        <a:xfrm>
          <a:off x="0" y="0"/>
          <a:ext cx="0" cy="0"/>
          <a:chOff x="0" y="0"/>
          <a:chExt cx="0" cy="0"/>
        </a:xfrm>
      </p:grpSpPr>
      <p:pic>
        <p:nvPicPr>
          <p:cNvPr id="106" name="Google Shape;106;p20"/>
          <p:cNvPicPr preferRelativeResize="0"/>
          <p:nvPr/>
        </p:nvPicPr>
        <p:blipFill>
          <a:blip r:embed="rId3">
            <a:alphaModFix/>
          </a:blip>
          <a:stretch>
            <a:fillRect/>
          </a:stretch>
        </p:blipFill>
        <p:spPr>
          <a:xfrm>
            <a:off x="4798913" y="4299338"/>
            <a:ext cx="1114425" cy="314325"/>
          </a:xfrm>
          <a:prstGeom prst="rect">
            <a:avLst/>
          </a:prstGeom>
          <a:noFill/>
          <a:ln>
            <a:noFill/>
          </a:ln>
        </p:spPr>
      </p:pic>
      <p:sp>
        <p:nvSpPr>
          <p:cNvPr id="107" name="Google Shape;107;p20"/>
          <p:cNvSpPr txBox="1"/>
          <p:nvPr>
            <p:ph idx="1" type="subTitle"/>
          </p:nvPr>
        </p:nvSpPr>
        <p:spPr>
          <a:xfrm>
            <a:off x="189300" y="3980650"/>
            <a:ext cx="4171500" cy="874500"/>
          </a:xfrm>
          <a:prstGeom prst="rect">
            <a:avLst/>
          </a:prstGeom>
        </p:spPr>
        <p:txBody>
          <a:bodyPr anchorCtr="0" anchor="t" bIns="91425" lIns="91425" spcFirstLastPara="1" rIns="91425" wrap="square" tIns="91425">
            <a:noAutofit/>
          </a:bodyPr>
          <a:lstStyle/>
          <a:p>
            <a:pPr indent="0" lvl="0" marL="0" rtl="0" algn="just">
              <a:lnSpc>
                <a:spcPct val="80000"/>
              </a:lnSpc>
              <a:spcBef>
                <a:spcPts val="0"/>
              </a:spcBef>
              <a:spcAft>
                <a:spcPts val="0"/>
              </a:spcAft>
              <a:buSzPts val="1018"/>
              <a:buNone/>
            </a:pPr>
            <a:r>
              <a:rPr lang="en-GB" sz="1310">
                <a:solidFill>
                  <a:srgbClr val="FFFFFF"/>
                </a:solidFill>
              </a:rPr>
              <a:t>En Barcelona se producen cada año más de 1.000 muertes prematuras, más de 2.000 casos de enfermedad grave y más de 1.000 casos de asma infantil causados o agravados por la contaminación, según el Informe de Calidad del aire (2019) de la Agència de Salut Pública de Barcelona</a:t>
            </a:r>
            <a:endParaRPr sz="2142">
              <a:solidFill>
                <a:srgbClr val="FFFFFF"/>
              </a:solidFill>
            </a:endParaRPr>
          </a:p>
        </p:txBody>
      </p:sp>
      <p:sp>
        <p:nvSpPr>
          <p:cNvPr id="108" name="Google Shape;108;p20"/>
          <p:cNvSpPr txBox="1"/>
          <p:nvPr>
            <p:ph idx="2" type="body"/>
          </p:nvPr>
        </p:nvSpPr>
        <p:spPr>
          <a:xfrm>
            <a:off x="4652525" y="4056850"/>
            <a:ext cx="4363200" cy="874500"/>
          </a:xfrm>
          <a:prstGeom prst="rect">
            <a:avLst/>
          </a:prstGeom>
        </p:spPr>
        <p:txBody>
          <a:bodyPr anchorCtr="0" anchor="ctr" bIns="91425" lIns="91425" spcFirstLastPara="1" rIns="91425" wrap="square" tIns="91425">
            <a:noAutofit/>
          </a:bodyPr>
          <a:lstStyle/>
          <a:p>
            <a:pPr indent="0" lvl="0" marL="0" rtl="0" algn="just">
              <a:spcBef>
                <a:spcPts val="0"/>
              </a:spcBef>
              <a:spcAft>
                <a:spcPts val="1200"/>
              </a:spcAft>
              <a:buSzPts val="523"/>
              <a:buNone/>
            </a:pPr>
            <a:r>
              <a:rPr lang="en-GB" sz="1200">
                <a:solidFill>
                  <a:srgbClr val="444746"/>
                </a:solidFill>
                <a:latin typeface="Roboto"/>
                <a:ea typeface="Roboto"/>
                <a:cs typeface="Roboto"/>
                <a:sym typeface="Roboto"/>
              </a:rPr>
              <a:t>La cantidad de plazas de aparcamiento disponibles puede indicar la dependencia de los vehículos privados. La reducción de las plazas de aparcamiento puede fomentar el transporte público o la movilidad activa.</a:t>
            </a:r>
            <a:endParaRPr sz="1200">
              <a:solidFill>
                <a:schemeClr val="lt1"/>
              </a:solidFill>
            </a:endParaRPr>
          </a:p>
        </p:txBody>
      </p:sp>
      <p:pic>
        <p:nvPicPr>
          <p:cNvPr id="109" name="Google Shape;109;p20"/>
          <p:cNvPicPr preferRelativeResize="0"/>
          <p:nvPr/>
        </p:nvPicPr>
        <p:blipFill>
          <a:blip r:embed="rId4">
            <a:alphaModFix/>
          </a:blip>
          <a:stretch>
            <a:fillRect/>
          </a:stretch>
        </p:blipFill>
        <p:spPr>
          <a:xfrm>
            <a:off x="320400" y="248075"/>
            <a:ext cx="3998600" cy="3663736"/>
          </a:xfrm>
          <a:prstGeom prst="rect">
            <a:avLst/>
          </a:prstGeom>
          <a:noFill/>
          <a:ln>
            <a:noFill/>
          </a:ln>
        </p:spPr>
      </p:pic>
      <p:pic>
        <p:nvPicPr>
          <p:cNvPr id="110" name="Google Shape;110;p20"/>
          <p:cNvPicPr preferRelativeResize="0"/>
          <p:nvPr/>
        </p:nvPicPr>
        <p:blipFill>
          <a:blip r:embed="rId5">
            <a:alphaModFix/>
          </a:blip>
          <a:stretch>
            <a:fillRect/>
          </a:stretch>
        </p:blipFill>
        <p:spPr>
          <a:xfrm>
            <a:off x="4628400" y="609600"/>
            <a:ext cx="4363200" cy="302389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a:off x="671258" y="990800"/>
            <a:ext cx="7801500" cy="1730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GB" sz="3750">
                <a:highlight>
                  <a:schemeClr val="accent2"/>
                </a:highlight>
                <a:latin typeface="Arial"/>
                <a:ea typeface="Arial"/>
                <a:cs typeface="Arial"/>
                <a:sym typeface="Arial"/>
              </a:rPr>
              <a:t>Salud y seguridad pública</a:t>
            </a:r>
            <a:endParaRPr sz="7200">
              <a:highlight>
                <a:schemeClr val="accent2"/>
              </a:highlight>
            </a:endParaRPr>
          </a:p>
        </p:txBody>
      </p:sp>
      <p:sp>
        <p:nvSpPr>
          <p:cNvPr id="116" name="Google Shape;116;p21"/>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852"/>
              <a:buNone/>
            </a:pPr>
            <a:r>
              <a:rPr lang="en-GB" sz="2027">
                <a:solidFill>
                  <a:schemeClr val="dk1"/>
                </a:solidFill>
              </a:rPr>
              <a:t>La movilidad segura y saludable implica minimizar los accidentes de tránsito y garantizar el acceso a instalaciones que promuevan la salud. La movilidad urbana debe facilitar estilos de vida activos y un acceso oportuno a la atención médica.</a:t>
            </a:r>
            <a:endParaRPr sz="2027">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